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65" r:id="rId3"/>
    <p:sldId id="257" r:id="rId4"/>
    <p:sldId id="258" r:id="rId5"/>
    <p:sldId id="259" r:id="rId6"/>
    <p:sldId id="260" r:id="rId7"/>
    <p:sldId id="261" r:id="rId8"/>
    <p:sldId id="262" r:id="rId9"/>
    <p:sldId id="264" r:id="rId10"/>
  </p:sldIdLst>
  <p:sldSz cx="14630400" cy="8229600"/>
  <p:notesSz cx="8229600" cy="14630400"/>
  <p:embeddedFontLst>
    <p:embeddedFont>
      <p:font typeface="Libre Baskerville" panose="02000000000000000000" pitchFamily="2" charset="0"/>
      <p:regular r:id="rId12"/>
    </p:embeddedFont>
    <p:embeddedFont>
      <p:font typeface="MuseoModerno Medium" panose="020B0604020202020204" charset="0"/>
      <p:regular r:id="rId13"/>
    </p:embeddedFont>
    <p:embeddedFont>
      <p:font typeface="Source Sans 3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45" d="100"/>
          <a:sy n="45" d="100"/>
        </p:scale>
        <p:origin x="54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236898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C5F5D1-0AF0-E069-93C4-33D66F9411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2EFE977-767A-28B6-1FBF-4E95EE229F9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82D6152-3310-A336-12BF-B45A2927EAA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C22AB3-CECE-F755-7FB8-0F373F3F211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6020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Unlocking Customer Insights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Analyzing 3,900 transactional records to optimize marketing and product strategies.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B504D3-D32E-2F04-82A8-5FD7D92981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8FA0892F-9A37-CE51-9917-F2304E0DA0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79B4D9BB-28CA-3F93-93E7-9CF707AEC2B1}"/>
              </a:ext>
            </a:extLst>
          </p:cNvPr>
          <p:cNvSpPr/>
          <p:nvPr/>
        </p:nvSpPr>
        <p:spPr>
          <a:xfrm>
            <a:off x="793790" y="410706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Project Objective</a:t>
            </a:r>
            <a:endParaRPr lang="en-US" sz="4450" dirty="0"/>
          </a:p>
        </p:txBody>
      </p:sp>
      <p:sp>
        <p:nvSpPr>
          <p:cNvPr id="4" name="Shape 1">
            <a:extLst>
              <a:ext uri="{FF2B5EF4-FFF2-40B4-BE49-F238E27FC236}">
                <a16:creationId xmlns:a16="http://schemas.microsoft.com/office/drawing/2014/main" id="{8F380934-6FAE-D191-B5ED-AAD4202905DB}"/>
              </a:ext>
            </a:extLst>
          </p:cNvPr>
          <p:cNvSpPr/>
          <p:nvPr/>
        </p:nvSpPr>
        <p:spPr>
          <a:xfrm>
            <a:off x="793790" y="5156002"/>
            <a:ext cx="6407944" cy="1801773"/>
          </a:xfrm>
          <a:prstGeom prst="roundRect">
            <a:avLst>
              <a:gd name="adj" fmla="val 8120"/>
            </a:avLst>
          </a:prstGeom>
          <a:solidFill>
            <a:srgbClr val="FFFCF5"/>
          </a:solidFill>
          <a:ln w="30480">
            <a:solidFill>
              <a:srgbClr val="D9D4C9"/>
            </a:solidFill>
            <a:prstDash val="solid"/>
          </a:ln>
        </p:spPr>
      </p:sp>
      <p:sp>
        <p:nvSpPr>
          <p:cNvPr id="5" name="Shape 2">
            <a:extLst>
              <a:ext uri="{FF2B5EF4-FFF2-40B4-BE49-F238E27FC236}">
                <a16:creationId xmlns:a16="http://schemas.microsoft.com/office/drawing/2014/main" id="{80CC1DAF-B9D1-C88E-C11F-FD02CEC265F9}"/>
              </a:ext>
            </a:extLst>
          </p:cNvPr>
          <p:cNvSpPr/>
          <p:nvPr/>
        </p:nvSpPr>
        <p:spPr>
          <a:xfrm>
            <a:off x="763310" y="5156002"/>
            <a:ext cx="121920" cy="1801773"/>
          </a:xfrm>
          <a:prstGeom prst="roundRect">
            <a:avLst>
              <a:gd name="adj" fmla="val 27907"/>
            </a:avLst>
          </a:prstGeom>
          <a:solidFill>
            <a:srgbClr val="325F7B"/>
          </a:solidFill>
          <a:ln/>
        </p:spPr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286969DE-554C-926B-E12C-C024E4385EE9}"/>
              </a:ext>
            </a:extLst>
          </p:cNvPr>
          <p:cNvSpPr/>
          <p:nvPr/>
        </p:nvSpPr>
        <p:spPr>
          <a:xfrm>
            <a:off x="1142524" y="5413296"/>
            <a:ext cx="410337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Leverage Consumer Data</a:t>
            </a:r>
            <a:endParaRPr lang="en-US" sz="2650" dirty="0"/>
          </a:p>
        </p:txBody>
      </p:sp>
      <p:sp>
        <p:nvSpPr>
          <p:cNvPr id="7" name="Text 4">
            <a:extLst>
              <a:ext uri="{FF2B5EF4-FFF2-40B4-BE49-F238E27FC236}">
                <a16:creationId xmlns:a16="http://schemas.microsoft.com/office/drawing/2014/main" id="{FB762C0D-182D-D9F7-446F-6404A7DFFE24}"/>
              </a:ext>
            </a:extLst>
          </p:cNvPr>
          <p:cNvSpPr/>
          <p:nvPr/>
        </p:nvSpPr>
        <p:spPr>
          <a:xfrm>
            <a:off x="1142524" y="5974675"/>
            <a:ext cx="58019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Identify trends to improve customer engagement and optimize marketing strategies.</a:t>
            </a:r>
            <a:endParaRPr lang="en-US" sz="1750" dirty="0"/>
          </a:p>
        </p:txBody>
      </p:sp>
      <p:sp>
        <p:nvSpPr>
          <p:cNvPr id="8" name="Shape 5">
            <a:extLst>
              <a:ext uri="{FF2B5EF4-FFF2-40B4-BE49-F238E27FC236}">
                <a16:creationId xmlns:a16="http://schemas.microsoft.com/office/drawing/2014/main" id="{4D1C568A-D194-94C7-0A62-CE77A47B2815}"/>
              </a:ext>
            </a:extLst>
          </p:cNvPr>
          <p:cNvSpPr/>
          <p:nvPr/>
        </p:nvSpPr>
        <p:spPr>
          <a:xfrm>
            <a:off x="7428548" y="5156002"/>
            <a:ext cx="6408063" cy="1801773"/>
          </a:xfrm>
          <a:prstGeom prst="roundRect">
            <a:avLst>
              <a:gd name="adj" fmla="val 8120"/>
            </a:avLst>
          </a:prstGeom>
          <a:solidFill>
            <a:srgbClr val="FFFCF5"/>
          </a:solidFill>
          <a:ln w="30480">
            <a:solidFill>
              <a:srgbClr val="D9D4C9"/>
            </a:solidFill>
            <a:prstDash val="solid"/>
          </a:ln>
        </p:spPr>
      </p:sp>
      <p:sp>
        <p:nvSpPr>
          <p:cNvPr id="9" name="Shape 6">
            <a:extLst>
              <a:ext uri="{FF2B5EF4-FFF2-40B4-BE49-F238E27FC236}">
                <a16:creationId xmlns:a16="http://schemas.microsoft.com/office/drawing/2014/main" id="{2948E7E4-E5A7-1959-6864-1E26B70037C9}"/>
              </a:ext>
            </a:extLst>
          </p:cNvPr>
          <p:cNvSpPr/>
          <p:nvPr/>
        </p:nvSpPr>
        <p:spPr>
          <a:xfrm>
            <a:off x="7398067" y="5156002"/>
            <a:ext cx="121920" cy="1801773"/>
          </a:xfrm>
          <a:prstGeom prst="roundRect">
            <a:avLst>
              <a:gd name="adj" fmla="val 27907"/>
            </a:avLst>
          </a:prstGeom>
          <a:solidFill>
            <a:srgbClr val="325F7B"/>
          </a:solidFill>
          <a:ln/>
        </p:spPr>
      </p:sp>
      <p:sp>
        <p:nvSpPr>
          <p:cNvPr id="10" name="Text 7">
            <a:extLst>
              <a:ext uri="{FF2B5EF4-FFF2-40B4-BE49-F238E27FC236}">
                <a16:creationId xmlns:a16="http://schemas.microsoft.com/office/drawing/2014/main" id="{765E131B-BA84-42F0-BCA1-8BFE3BAEDE47}"/>
              </a:ext>
            </a:extLst>
          </p:cNvPr>
          <p:cNvSpPr/>
          <p:nvPr/>
        </p:nvSpPr>
        <p:spPr>
          <a:xfrm>
            <a:off x="7777282" y="5413296"/>
            <a:ext cx="4262914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Enhance Product Strategy</a:t>
            </a:r>
            <a:endParaRPr lang="en-US" sz="2650" dirty="0"/>
          </a:p>
        </p:txBody>
      </p:sp>
      <p:sp>
        <p:nvSpPr>
          <p:cNvPr id="11" name="Text 8">
            <a:extLst>
              <a:ext uri="{FF2B5EF4-FFF2-40B4-BE49-F238E27FC236}">
                <a16:creationId xmlns:a16="http://schemas.microsoft.com/office/drawing/2014/main" id="{6302FDF0-EFC6-C237-81D6-C6C0CA443610}"/>
              </a:ext>
            </a:extLst>
          </p:cNvPr>
          <p:cNvSpPr/>
          <p:nvPr/>
        </p:nvSpPr>
        <p:spPr>
          <a:xfrm>
            <a:off x="7777282" y="5974675"/>
            <a:ext cx="58020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Use insights from shopping data to refine product offerings and development.</a:t>
            </a: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35859463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5155168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Dataset Overview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1638" y="1726644"/>
            <a:ext cx="2577584" cy="322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Key Data Fields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721638" y="2254925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Customer Demographics (age, gender, location)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21638" y="2656999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Purchase Details (item, category, amount, season)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21638" y="3059073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Shopping Behavior (discount, frequency, previous purchases)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721638" y="3461147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Customer Feedback (review rating)</a:t>
            </a:r>
            <a:endParaRPr lang="en-US" sz="160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4280" y="1752481"/>
            <a:ext cx="6342102" cy="634210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12827" y="560070"/>
            <a:ext cx="6256496" cy="636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Data Preparation Process</a:t>
            </a:r>
            <a:endParaRPr lang="en-US" sz="4000" dirty="0"/>
          </a:p>
        </p:txBody>
      </p:sp>
      <p:sp>
        <p:nvSpPr>
          <p:cNvPr id="4" name="Text 1"/>
          <p:cNvSpPr/>
          <p:nvPr/>
        </p:nvSpPr>
        <p:spPr>
          <a:xfrm>
            <a:off x="712827" y="1501973"/>
            <a:ext cx="203597" cy="254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B4150"/>
                </a:solidFill>
                <a:latin typeface="MuseoModerno Light" pitchFamily="34" charset="0"/>
                <a:ea typeface="MuseoModerno Light" pitchFamily="34" charset="-122"/>
                <a:cs typeface="MuseoModerno Light" pitchFamily="34" charset="-120"/>
              </a:rPr>
              <a:t>01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712827" y="1825228"/>
            <a:ext cx="7718346" cy="22860"/>
          </a:xfrm>
          <a:prstGeom prst="rect">
            <a:avLst/>
          </a:prstGeom>
          <a:solidFill>
            <a:srgbClr val="325F7B"/>
          </a:solidFill>
          <a:ln/>
        </p:spPr>
      </p:sp>
      <p:sp>
        <p:nvSpPr>
          <p:cNvPr id="6" name="Text 3"/>
          <p:cNvSpPr/>
          <p:nvPr/>
        </p:nvSpPr>
        <p:spPr>
          <a:xfrm>
            <a:off x="712827" y="1972747"/>
            <a:ext cx="2545913" cy="318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Load &amp; Explore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712827" y="2413040"/>
            <a:ext cx="7718346" cy="3258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Dataset loaded, structure and descriptive statistics explored.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712827" y="3095149"/>
            <a:ext cx="203597" cy="254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B4150"/>
                </a:solidFill>
                <a:latin typeface="MuseoModerno Light" pitchFamily="34" charset="0"/>
                <a:ea typeface="MuseoModerno Light" pitchFamily="34" charset="-122"/>
                <a:cs typeface="MuseoModerno Light" pitchFamily="34" charset="-120"/>
              </a:rPr>
              <a:t>02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712827" y="3418403"/>
            <a:ext cx="7718346" cy="22860"/>
          </a:xfrm>
          <a:prstGeom prst="rect">
            <a:avLst/>
          </a:prstGeom>
          <a:solidFill>
            <a:srgbClr val="325F7B"/>
          </a:solidFill>
          <a:ln/>
        </p:spPr>
      </p:sp>
      <p:sp>
        <p:nvSpPr>
          <p:cNvPr id="10" name="Text 7"/>
          <p:cNvSpPr/>
          <p:nvPr/>
        </p:nvSpPr>
        <p:spPr>
          <a:xfrm>
            <a:off x="712827" y="3565922"/>
            <a:ext cx="2545913" cy="318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Imputation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712827" y="4006215"/>
            <a:ext cx="7718346" cy="3258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Missing review ratings imputed using median per category.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712827" y="4688324"/>
            <a:ext cx="203597" cy="254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B4150"/>
                </a:solidFill>
                <a:latin typeface="MuseoModerno Light" pitchFamily="34" charset="0"/>
                <a:ea typeface="MuseoModerno Light" pitchFamily="34" charset="-122"/>
                <a:cs typeface="MuseoModerno Light" pitchFamily="34" charset="-120"/>
              </a:rPr>
              <a:t>03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712827" y="5011579"/>
            <a:ext cx="7718346" cy="22860"/>
          </a:xfrm>
          <a:prstGeom prst="rect">
            <a:avLst/>
          </a:prstGeom>
          <a:solidFill>
            <a:srgbClr val="325F7B"/>
          </a:solidFill>
          <a:ln/>
        </p:spPr>
      </p:sp>
      <p:sp>
        <p:nvSpPr>
          <p:cNvPr id="14" name="Text 11"/>
          <p:cNvSpPr/>
          <p:nvPr/>
        </p:nvSpPr>
        <p:spPr>
          <a:xfrm>
            <a:off x="712827" y="5159097"/>
            <a:ext cx="2545913" cy="318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Feature Engineering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712827" y="5599390"/>
            <a:ext cx="7718346" cy="3258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New features: age_group and purchase_frequency_days created.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712827" y="6281499"/>
            <a:ext cx="203597" cy="254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B4150"/>
                </a:solidFill>
                <a:latin typeface="MuseoModerno Light" pitchFamily="34" charset="0"/>
                <a:ea typeface="MuseoModerno Light" pitchFamily="34" charset="-122"/>
                <a:cs typeface="MuseoModerno Light" pitchFamily="34" charset="-120"/>
              </a:rPr>
              <a:t>04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712827" y="6604754"/>
            <a:ext cx="7718346" cy="22860"/>
          </a:xfrm>
          <a:prstGeom prst="rect">
            <a:avLst/>
          </a:prstGeom>
          <a:solidFill>
            <a:srgbClr val="325F7B"/>
          </a:solidFill>
          <a:ln/>
        </p:spPr>
      </p:sp>
      <p:sp>
        <p:nvSpPr>
          <p:cNvPr id="18" name="Text 15"/>
          <p:cNvSpPr/>
          <p:nvPr/>
        </p:nvSpPr>
        <p:spPr>
          <a:xfrm>
            <a:off x="712827" y="6752273"/>
            <a:ext cx="2545913" cy="318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Clean &amp; Export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712827" y="7192566"/>
            <a:ext cx="7718346" cy="3258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Redundant data dropped, cleaned dataset exported.</a:t>
            </a:r>
            <a:endParaRPr lang="en-US" sz="1600" dirty="0"/>
          </a:p>
        </p:txBody>
      </p:sp>
      <p:sp>
        <p:nvSpPr>
          <p:cNvPr id="20" name="Text 1">
            <a:extLst>
              <a:ext uri="{FF2B5EF4-FFF2-40B4-BE49-F238E27FC236}">
                <a16:creationId xmlns:a16="http://schemas.microsoft.com/office/drawing/2014/main" id="{A091083D-C2D6-0A16-61A1-69C7CB627B69}"/>
              </a:ext>
            </a:extLst>
          </p:cNvPr>
          <p:cNvSpPr/>
          <p:nvPr/>
        </p:nvSpPr>
        <p:spPr>
          <a:xfrm>
            <a:off x="9746404" y="1612582"/>
            <a:ext cx="3402330" cy="706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Dataset Overview</a:t>
            </a:r>
            <a:endParaRPr lang="en-US" sz="2650" dirty="0"/>
          </a:p>
        </p:txBody>
      </p:sp>
      <p:sp>
        <p:nvSpPr>
          <p:cNvPr id="21" name="Text 2">
            <a:extLst>
              <a:ext uri="{FF2B5EF4-FFF2-40B4-BE49-F238E27FC236}">
                <a16:creationId xmlns:a16="http://schemas.microsoft.com/office/drawing/2014/main" id="{6B2E3C31-DFA9-6954-E946-7ED551EA376E}"/>
              </a:ext>
            </a:extLst>
          </p:cNvPr>
          <p:cNvSpPr/>
          <p:nvPr/>
        </p:nvSpPr>
        <p:spPr>
          <a:xfrm>
            <a:off x="9746404" y="2264687"/>
            <a:ext cx="3501509" cy="6024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Rows: 3,900</a:t>
            </a:r>
            <a:endParaRPr lang="en-US" sz="1750" dirty="0"/>
          </a:p>
        </p:txBody>
      </p:sp>
      <p:sp>
        <p:nvSpPr>
          <p:cNvPr id="22" name="Text 3">
            <a:extLst>
              <a:ext uri="{FF2B5EF4-FFF2-40B4-BE49-F238E27FC236}">
                <a16:creationId xmlns:a16="http://schemas.microsoft.com/office/drawing/2014/main" id="{587C059E-EBF8-DD33-49E4-68C0B0FD52AE}"/>
              </a:ext>
            </a:extLst>
          </p:cNvPr>
          <p:cNvSpPr/>
          <p:nvPr/>
        </p:nvSpPr>
        <p:spPr>
          <a:xfrm>
            <a:off x="9746404" y="2706886"/>
            <a:ext cx="3501509" cy="6024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Columns: 18</a:t>
            </a:r>
            <a:endParaRPr lang="en-US" sz="1750" dirty="0"/>
          </a:p>
        </p:txBody>
      </p:sp>
      <p:sp>
        <p:nvSpPr>
          <p:cNvPr id="23" name="Text 4">
            <a:extLst>
              <a:ext uri="{FF2B5EF4-FFF2-40B4-BE49-F238E27FC236}">
                <a16:creationId xmlns:a16="http://schemas.microsoft.com/office/drawing/2014/main" id="{1A386DFD-081E-0CC4-BE48-0D8CFE7739C1}"/>
              </a:ext>
            </a:extLst>
          </p:cNvPr>
          <p:cNvSpPr/>
          <p:nvPr/>
        </p:nvSpPr>
        <p:spPr>
          <a:xfrm>
            <a:off x="9746404" y="3149084"/>
            <a:ext cx="3501509" cy="12049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Key Data Fields: Demographics, Purchase Details, Behavior</a:t>
            </a:r>
            <a:endParaRPr lang="en-US" sz="1750" dirty="0"/>
          </a:p>
        </p:txBody>
      </p:sp>
      <p:sp>
        <p:nvSpPr>
          <p:cNvPr id="24" name="Text 5">
            <a:extLst>
              <a:ext uri="{FF2B5EF4-FFF2-40B4-BE49-F238E27FC236}">
                <a16:creationId xmlns:a16="http://schemas.microsoft.com/office/drawing/2014/main" id="{051BD592-B854-3358-357E-7C3F67BA07AE}"/>
              </a:ext>
            </a:extLst>
          </p:cNvPr>
          <p:cNvSpPr/>
          <p:nvPr/>
        </p:nvSpPr>
        <p:spPr>
          <a:xfrm>
            <a:off x="9746404" y="3954184"/>
            <a:ext cx="3501509" cy="12049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Data Quality: 37 missing values in review_rating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2450" y="434102"/>
            <a:ext cx="5464135" cy="4932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10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Gender-Wise Revenue Share</a:t>
            </a:r>
            <a:endParaRPr lang="en-US" sz="31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077" y="1322677"/>
            <a:ext cx="11037038" cy="6027039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5984490" y="7745015"/>
            <a:ext cx="157758" cy="157758"/>
          </a:xfrm>
          <a:prstGeom prst="roundRect">
            <a:avLst>
              <a:gd name="adj" fmla="val 11592"/>
            </a:avLst>
          </a:prstGeom>
          <a:solidFill>
            <a:srgbClr val="162A36"/>
          </a:solidFill>
          <a:ln/>
        </p:spPr>
      </p:sp>
      <p:sp>
        <p:nvSpPr>
          <p:cNvPr id="5" name="Text 2"/>
          <p:cNvSpPr/>
          <p:nvPr/>
        </p:nvSpPr>
        <p:spPr>
          <a:xfrm>
            <a:off x="6203208" y="7745015"/>
            <a:ext cx="312777" cy="1578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2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Male</a:t>
            </a:r>
            <a:endParaRPr lang="en-US" sz="1200" dirty="0"/>
          </a:p>
        </p:txBody>
      </p:sp>
      <p:sp>
        <p:nvSpPr>
          <p:cNvPr id="6" name="Shape 3"/>
          <p:cNvSpPr/>
          <p:nvPr/>
        </p:nvSpPr>
        <p:spPr>
          <a:xfrm>
            <a:off x="6668385" y="7745015"/>
            <a:ext cx="157758" cy="157758"/>
          </a:xfrm>
          <a:prstGeom prst="roundRect">
            <a:avLst>
              <a:gd name="adj" fmla="val 11592"/>
            </a:avLst>
          </a:prstGeom>
          <a:solidFill>
            <a:srgbClr val="4C8DB6"/>
          </a:solidFill>
          <a:ln/>
        </p:spPr>
      </p:sp>
      <p:sp>
        <p:nvSpPr>
          <p:cNvPr id="7" name="Text 4"/>
          <p:cNvSpPr/>
          <p:nvPr/>
        </p:nvSpPr>
        <p:spPr>
          <a:xfrm>
            <a:off x="6887103" y="7745015"/>
            <a:ext cx="482798" cy="1578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2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Female</a:t>
            </a:r>
            <a:endParaRPr lang="en-US" sz="1200" dirty="0"/>
          </a:p>
        </p:txBody>
      </p:sp>
      <p:sp>
        <p:nvSpPr>
          <p:cNvPr id="8" name="Text 5"/>
          <p:cNvSpPr/>
          <p:nvPr/>
        </p:nvSpPr>
        <p:spPr>
          <a:xfrm>
            <a:off x="10024388" y="2565039"/>
            <a:ext cx="4434561" cy="1949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endParaRPr lang="en-US" sz="20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6E4D70C-6579-129D-7F86-25632682184D}"/>
              </a:ext>
            </a:extLst>
          </p:cNvPr>
          <p:cNvSpPr/>
          <p:nvPr/>
        </p:nvSpPr>
        <p:spPr>
          <a:xfrm>
            <a:off x="10284048" y="2182249"/>
            <a:ext cx="3452143" cy="36687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8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Male customers contribute significantly more to revenue, </a:t>
            </a:r>
          </a:p>
          <a:p>
            <a:pPr marL="0" indent="0" algn="l">
              <a:lnSpc>
                <a:spcPts val="1950"/>
              </a:lnSpc>
              <a:buNone/>
            </a:pPr>
            <a:r>
              <a:rPr lang="en-US" sz="18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highlighting a potential area for targeted marketing towards </a:t>
            </a:r>
          </a:p>
          <a:p>
            <a:pPr marL="0" indent="0" algn="l">
              <a:lnSpc>
                <a:spcPts val="1950"/>
              </a:lnSpc>
              <a:buNone/>
            </a:pPr>
            <a:r>
              <a:rPr lang="en-US" sz="18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female demographics.</a:t>
            </a:r>
            <a:endParaRPr lang="en-US" sz="1800" dirty="0"/>
          </a:p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16850" y="406122"/>
            <a:ext cx="8293894" cy="4614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90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Customer Segmentation &amp; Top-Rated Products</a:t>
            </a:r>
            <a:endParaRPr lang="en-US" sz="2900" dirty="0"/>
          </a:p>
        </p:txBody>
      </p:sp>
      <p:sp>
        <p:nvSpPr>
          <p:cNvPr id="3" name="Text 1"/>
          <p:cNvSpPr/>
          <p:nvPr/>
        </p:nvSpPr>
        <p:spPr>
          <a:xfrm>
            <a:off x="516850" y="1236702"/>
            <a:ext cx="1846064" cy="230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Customer Segments</a:t>
            </a:r>
            <a:endParaRPr lang="en-US" sz="14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850" y="1633538"/>
            <a:ext cx="6618208" cy="370617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502962" y="1236702"/>
            <a:ext cx="1846064" cy="230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Top-Rated Products</a:t>
            </a:r>
            <a:endParaRPr lang="en-US" sz="1450" dirty="0"/>
          </a:p>
        </p:txBody>
      </p:sp>
      <p:sp>
        <p:nvSpPr>
          <p:cNvPr id="6" name="Text 3"/>
          <p:cNvSpPr/>
          <p:nvPr/>
        </p:nvSpPr>
        <p:spPr>
          <a:xfrm>
            <a:off x="7502962" y="1615082"/>
            <a:ext cx="6618208" cy="287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Gloves: 3.85</a:t>
            </a:r>
            <a:endParaRPr lang="en-US" sz="1150" dirty="0"/>
          </a:p>
        </p:txBody>
      </p:sp>
      <p:sp>
        <p:nvSpPr>
          <p:cNvPr id="7" name="Text 4"/>
          <p:cNvSpPr/>
          <p:nvPr/>
        </p:nvSpPr>
        <p:spPr>
          <a:xfrm>
            <a:off x="7502962" y="1902976"/>
            <a:ext cx="6618208" cy="236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Sandals: 3.84</a:t>
            </a:r>
            <a:endParaRPr lang="en-US" sz="1150" dirty="0"/>
          </a:p>
        </p:txBody>
      </p:sp>
      <p:sp>
        <p:nvSpPr>
          <p:cNvPr id="8" name="Text 5"/>
          <p:cNvSpPr/>
          <p:nvPr/>
        </p:nvSpPr>
        <p:spPr>
          <a:xfrm>
            <a:off x="7502962" y="2190869"/>
            <a:ext cx="6618208" cy="236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Boots: 3.82</a:t>
            </a:r>
            <a:endParaRPr lang="en-US" sz="11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D71A562-F8AE-41D8-E5BC-234737997F57}"/>
              </a:ext>
            </a:extLst>
          </p:cNvPr>
          <p:cNvSpPr/>
          <p:nvPr/>
        </p:nvSpPr>
        <p:spPr>
          <a:xfrm>
            <a:off x="662462" y="5699052"/>
            <a:ext cx="6326984" cy="12300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Loyal customers form the largest segment, highlighting the importance of retention strategies.</a:t>
            </a:r>
            <a:endParaRPr lang="en-US" sz="1800" dirty="0"/>
          </a:p>
          <a:p>
            <a:pPr algn="ctr"/>
            <a:endParaRPr lang="en-US" dirty="0"/>
          </a:p>
        </p:txBody>
      </p:sp>
      <p:pic>
        <p:nvPicPr>
          <p:cNvPr id="11" name="Image 0" descr="preencoded.png">
            <a:extLst>
              <a:ext uri="{FF2B5EF4-FFF2-40B4-BE49-F238E27FC236}">
                <a16:creationId xmlns:a16="http://schemas.microsoft.com/office/drawing/2014/main" id="{C0283DDA-B25A-D02B-42B2-20E13B0AC8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0956" y="2618303"/>
            <a:ext cx="5181909" cy="518190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80190" y="187380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Key Performance Indicators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744873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3,900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6280190" y="4776668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Customers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280190" y="5267087"/>
            <a:ext cx="23298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Reflects the total transaction volume analyzed.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893493" y="3744873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$59.8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8893493" y="4776668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Avg Purchase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893493" y="5267087"/>
            <a:ext cx="23298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Insight into typical customer spending behavior.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1506795" y="3744873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3.8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11506795" y="4776668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Avg Review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1506795" y="5267087"/>
            <a:ext cx="23298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Highlights general customer satisfaction across products.</a:t>
            </a:r>
            <a:endParaRPr lang="en-US" sz="1750" dirty="0"/>
          </a:p>
        </p:txBody>
      </p:sp>
      <p:pic>
        <p:nvPicPr>
          <p:cNvPr id="13" name="Image 0" descr="preencoded.png">
            <a:extLst>
              <a:ext uri="{FF2B5EF4-FFF2-40B4-BE49-F238E27FC236}">
                <a16:creationId xmlns:a16="http://schemas.microsoft.com/office/drawing/2014/main" id="{1830176B-04A0-7B34-16EA-DF6278501B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3253181" y="1333375"/>
            <a:ext cx="842124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MuseoModerno Medium" panose="020B0604020202020204" charset="0"/>
                <a:ea typeface="Libre Baskerville" pitchFamily="34" charset="-122"/>
                <a:cs typeface="Libre Baskerville" pitchFamily="34" charset="-120"/>
              </a:rPr>
              <a:t>Shipping Preferences Impact</a:t>
            </a:r>
            <a:endParaRPr lang="en-US" sz="4450" dirty="0">
              <a:latin typeface="MuseoModerno Medium" panose="020B060402020202020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3962293" y="29764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MuseoModerno Medium" panose="020B0604020202020204" charset="0"/>
                <a:ea typeface="Libre Baskerville" pitchFamily="34" charset="-122"/>
                <a:cs typeface="Libre Baskerville" pitchFamily="34" charset="-120"/>
              </a:rPr>
              <a:t>Express</a:t>
            </a: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 </a:t>
            </a:r>
            <a:r>
              <a:rPr lang="en-US" sz="2200" dirty="0">
                <a:solidFill>
                  <a:srgbClr val="5C4E3D"/>
                </a:solidFill>
                <a:latin typeface="MuseoModerno Medium" panose="020B0604020202020204" charset="0"/>
                <a:ea typeface="Libre Baskerville" pitchFamily="34" charset="-122"/>
                <a:cs typeface="Libre Baskerville" pitchFamily="34" charset="-120"/>
              </a:rPr>
              <a:t>Shipping</a:t>
            </a:r>
            <a:endParaRPr lang="en-US" sz="2200" dirty="0">
              <a:latin typeface="MuseoModerno Medium" panose="020B060402020202020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3629155" y="3557579"/>
            <a:ext cx="3501509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dirty="0">
                <a:solidFill>
                  <a:srgbClr val="5C4E3D"/>
                </a:solidFill>
                <a:latin typeface="MuseoModerno Medium" panose="020B0604020202020204" charset="0"/>
                <a:ea typeface="Libre Baskerville" pitchFamily="34" charset="-122"/>
                <a:cs typeface="Libre Baskerville" pitchFamily="34" charset="-120"/>
              </a:rPr>
              <a:t>$60.5</a:t>
            </a:r>
            <a:endParaRPr lang="en-US" sz="8900" dirty="0">
              <a:latin typeface="MuseoModerno Medium" panose="020B060402020202020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3962293" y="5202070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Source Sans 3" panose="020B0604020202020204" charset="0"/>
                <a:ea typeface="DM Sans" pitchFamily="34" charset="-122"/>
                <a:cs typeface="DM Sans" pitchFamily="34" charset="-120"/>
              </a:rPr>
              <a:t>Average purchase amount</a:t>
            </a:r>
            <a:endParaRPr lang="en-US" sz="1750" dirty="0">
              <a:latin typeface="Source Sans 3" panose="020B060402020202020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8024824" y="29764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MuseoModerno Medium" panose="020B0604020202020204" charset="0"/>
                <a:ea typeface="Libre Baskerville" pitchFamily="34" charset="-122"/>
                <a:cs typeface="Libre Baskerville" pitchFamily="34" charset="-120"/>
              </a:rPr>
              <a:t>Standard Shipping</a:t>
            </a:r>
            <a:endParaRPr lang="en-US" sz="2200" dirty="0">
              <a:latin typeface="MuseoModerno Medium" panose="020B060402020202020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8017205" y="3528682"/>
            <a:ext cx="3501509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dirty="0">
                <a:solidFill>
                  <a:srgbClr val="5C4E3D"/>
                </a:solidFill>
                <a:latin typeface="MuseoModerno Medium" panose="020B0604020202020204" charset="0"/>
                <a:ea typeface="Libre Baskerville" pitchFamily="34" charset="-122"/>
                <a:cs typeface="Libre Baskerville" pitchFamily="34" charset="-120"/>
              </a:rPr>
              <a:t>$58.5</a:t>
            </a:r>
            <a:endParaRPr lang="en-US" sz="8900" dirty="0">
              <a:latin typeface="MuseoModerno Medium" panose="020B060402020202020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8024824" y="5202070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Source Sans 3" panose="020B0604020202020204" charset="0"/>
                <a:ea typeface="DM Sans" pitchFamily="34" charset="-122"/>
                <a:cs typeface="DM Sans" pitchFamily="34" charset="-120"/>
              </a:rPr>
              <a:t>Average purchase amount</a:t>
            </a:r>
            <a:endParaRPr lang="en-US" sz="1750" dirty="0">
              <a:latin typeface="Source Sans 3" panose="020B0604020202020204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3962293" y="602419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Source Sans 3" panose="020B0604020202020204" charset="0"/>
                <a:ea typeface="DM Sans" pitchFamily="34" charset="-122"/>
                <a:cs typeface="DM Sans" pitchFamily="34" charset="-120"/>
              </a:rPr>
              <a:t>Express shipping customers spend 12% more per transaction</a:t>
            </a:r>
            <a:endParaRPr lang="en-US" sz="1750" dirty="0">
              <a:latin typeface="Source Sans 3" panose="020B060402020202020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4413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3538" y="2978468"/>
            <a:ext cx="6668929" cy="6103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0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Strategic Recommendations</a:t>
            </a:r>
            <a:endParaRPr lang="en-US" sz="38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538" y="3881676"/>
            <a:ext cx="6631662" cy="78116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78800" y="4858107"/>
            <a:ext cx="2447449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Targeted Campaigns</a:t>
            </a:r>
            <a:endParaRPr lang="en-US" sz="1900" dirty="0"/>
          </a:p>
        </p:txBody>
      </p:sp>
      <p:sp>
        <p:nvSpPr>
          <p:cNvPr id="6" name="Text 2"/>
          <p:cNvSpPr/>
          <p:nvPr/>
        </p:nvSpPr>
        <p:spPr>
          <a:xfrm>
            <a:off x="878800" y="5280422"/>
            <a:ext cx="6241137" cy="3124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Focus marketing on female demographics to balance revenue share.</a:t>
            </a:r>
            <a:endParaRPr lang="en-US" sz="15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3881676"/>
            <a:ext cx="6631662" cy="78116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510462" y="4858107"/>
            <a:ext cx="2445782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Subscription Growth</a:t>
            </a:r>
            <a:endParaRPr lang="en-US" sz="1900" dirty="0"/>
          </a:p>
        </p:txBody>
      </p:sp>
      <p:sp>
        <p:nvSpPr>
          <p:cNvPr id="9" name="Text 4"/>
          <p:cNvSpPr/>
          <p:nvPr/>
        </p:nvSpPr>
        <p:spPr>
          <a:xfrm>
            <a:off x="7510462" y="5280422"/>
            <a:ext cx="6241137" cy="3124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Develop strategies to convert non-subscribed customers.</a:t>
            </a:r>
            <a:endParaRPr lang="en-US" sz="15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3538" y="5788104"/>
            <a:ext cx="6631662" cy="78116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878800" y="6764536"/>
            <a:ext cx="2520672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Product Optimization</a:t>
            </a:r>
            <a:endParaRPr lang="en-US" sz="1900" dirty="0"/>
          </a:p>
        </p:txBody>
      </p:sp>
      <p:sp>
        <p:nvSpPr>
          <p:cNvPr id="12" name="Text 6"/>
          <p:cNvSpPr/>
          <p:nvPr/>
        </p:nvSpPr>
        <p:spPr>
          <a:xfrm>
            <a:off x="878800" y="7186851"/>
            <a:ext cx="6241137" cy="3124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Leverage top-rated products like gloves and sandals.</a:t>
            </a:r>
            <a:endParaRPr lang="en-US" sz="15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15200" y="5788104"/>
            <a:ext cx="6631662" cy="781169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510462" y="6764536"/>
            <a:ext cx="2863334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Age Group Engagement</a:t>
            </a:r>
            <a:endParaRPr lang="en-US" sz="1900" dirty="0"/>
          </a:p>
        </p:txBody>
      </p:sp>
      <p:sp>
        <p:nvSpPr>
          <p:cNvPr id="15" name="Text 8"/>
          <p:cNvSpPr/>
          <p:nvPr/>
        </p:nvSpPr>
        <p:spPr>
          <a:xfrm>
            <a:off x="7510462" y="7186851"/>
            <a:ext cx="6241137" cy="3124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Maintain focus on Young Adults while exploring engagement with Seniors.</a:t>
            </a:r>
            <a:endParaRPr lang="en-US" sz="15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</TotalTime>
  <Words>341</Words>
  <Application>Microsoft Office PowerPoint</Application>
  <PresentationFormat>Custom</PresentationFormat>
  <Paragraphs>80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Source Sans 3</vt:lpstr>
      <vt:lpstr>Libre Baskerville</vt:lpstr>
      <vt:lpstr>MuseoModerno Medium</vt:lpstr>
      <vt:lpstr>MuseoModerno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User</dc:creator>
  <cp:lastModifiedBy>User</cp:lastModifiedBy>
  <cp:revision>5</cp:revision>
  <dcterms:created xsi:type="dcterms:W3CDTF">2025-12-03T07:03:02Z</dcterms:created>
  <dcterms:modified xsi:type="dcterms:W3CDTF">2025-12-03T08:38:29Z</dcterms:modified>
</cp:coreProperties>
</file>